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358" r:id="rId4"/>
    <p:sldId id="359" r:id="rId5"/>
    <p:sldId id="360" r:id="rId6"/>
    <p:sldId id="361" r:id="rId7"/>
    <p:sldId id="349" r:id="rId8"/>
    <p:sldId id="362" r:id="rId9"/>
    <p:sldId id="363" r:id="rId10"/>
    <p:sldId id="364" r:id="rId11"/>
    <p:sldId id="367" r:id="rId12"/>
    <p:sldId id="366" r:id="rId13"/>
    <p:sldId id="365" r:id="rId14"/>
    <p:sldId id="351" r:id="rId15"/>
    <p:sldId id="353" r:id="rId16"/>
    <p:sldId id="368" r:id="rId17"/>
    <p:sldId id="369" r:id="rId18"/>
    <p:sldId id="357" r:id="rId19"/>
    <p:sldId id="370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95" autoAdjust="0"/>
    <p:restoredTop sz="95827" autoAdjust="0"/>
  </p:normalViewPr>
  <p:slideViewPr>
    <p:cSldViewPr snapToGrid="0">
      <p:cViewPr>
        <p:scale>
          <a:sx n="76" d="100"/>
          <a:sy n="76" d="100"/>
        </p:scale>
        <p:origin x="496" y="87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996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0857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251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649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2020/10/3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2020/10/3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17842" y="1611630"/>
            <a:ext cx="11156315" cy="1485718"/>
          </a:xfrm>
        </p:spPr>
        <p:txBody>
          <a:bodyPr>
            <a:noAutofit/>
          </a:bodyPr>
          <a:lstStyle/>
          <a:p>
            <a:r>
              <a:rPr lang="en" altLang="zh-CN" sz="4000" b="1" dirty="0"/>
              <a:t>﻿</a:t>
            </a:r>
            <a:r>
              <a:rPr lang="en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﻿﻿ ﻿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Pixel-Pair Occlusion Relationship Map</a:t>
            </a:r>
            <a:b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(P2ORM): Formulation, Inference &amp; Application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591BC7-84D6-544C-AAFC-1DB37D567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399" y="3280797"/>
            <a:ext cx="9601200" cy="12573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68F-D28A-7340-903E-F987880EABA0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Discretized occlusion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EB9003-BA31-6048-8E69-F79085EB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65" y="2032969"/>
            <a:ext cx="3454400" cy="2451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444F27-66AB-E843-8C3D-BE3CC554C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728" y="2032969"/>
            <a:ext cx="3594100" cy="2514600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8411EC6-1111-A947-A1D7-E6ADAB9F4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169643"/>
              </p:ext>
            </p:extLst>
          </p:nvPr>
        </p:nvGraphicFramePr>
        <p:xfrm>
          <a:off x="8643766" y="1124774"/>
          <a:ext cx="2182812" cy="17515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604">
                  <a:extLst>
                    <a:ext uri="{9D8B030D-6E8A-4147-A177-3AD203B41FA5}">
                      <a16:colId xmlns:a16="http://schemas.microsoft.com/office/drawing/2014/main" val="1681849009"/>
                    </a:ext>
                  </a:extLst>
                </a:gridCol>
                <a:gridCol w="727604">
                  <a:extLst>
                    <a:ext uri="{9D8B030D-6E8A-4147-A177-3AD203B41FA5}">
                      <a16:colId xmlns:a16="http://schemas.microsoft.com/office/drawing/2014/main" val="732410812"/>
                    </a:ext>
                  </a:extLst>
                </a:gridCol>
                <a:gridCol w="727604">
                  <a:extLst>
                    <a:ext uri="{9D8B030D-6E8A-4147-A177-3AD203B41FA5}">
                      <a16:colId xmlns:a16="http://schemas.microsoft.com/office/drawing/2014/main" val="3582525162"/>
                    </a:ext>
                  </a:extLst>
                </a:gridCol>
              </a:tblGrid>
              <a:tr h="58386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6636030"/>
                  </a:ext>
                </a:extLst>
              </a:tr>
              <a:tr h="58386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966555"/>
                  </a:ext>
                </a:extLst>
              </a:tr>
              <a:tr h="58386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177996"/>
                  </a:ext>
                </a:extLst>
              </a:tr>
            </a:tbl>
          </a:graphicData>
        </a:graphic>
      </p:graphicFrame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8FAD554A-BD44-024D-89EF-BEACB7F6048C}"/>
              </a:ext>
            </a:extLst>
          </p:cNvPr>
          <p:cNvCxnSpPr/>
          <p:nvPr/>
        </p:nvCxnSpPr>
        <p:spPr>
          <a:xfrm>
            <a:off x="9549434" y="1840255"/>
            <a:ext cx="371475" cy="320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4A35433-1184-094C-8103-AAAA623BF55D}"/>
              </a:ext>
            </a:extLst>
          </p:cNvPr>
          <p:cNvCxnSpPr>
            <a:cxnSpLocks/>
          </p:cNvCxnSpPr>
          <p:nvPr/>
        </p:nvCxnSpPr>
        <p:spPr>
          <a:xfrm flipH="1" flipV="1">
            <a:off x="8871976" y="1257304"/>
            <a:ext cx="409277" cy="382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FE110FED-876C-F249-ACDC-445C71A76A98}"/>
              </a:ext>
            </a:extLst>
          </p:cNvPr>
          <p:cNvSpPr/>
          <p:nvPr/>
        </p:nvSpPr>
        <p:spPr>
          <a:xfrm>
            <a:off x="9352971" y="1712086"/>
            <a:ext cx="746245" cy="553403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9DD08FB1-D3F7-6B4C-BD1E-FFC46E84D9D8}"/>
              </a:ext>
            </a:extLst>
          </p:cNvPr>
          <p:cNvCxnSpPr/>
          <p:nvPr/>
        </p:nvCxnSpPr>
        <p:spPr>
          <a:xfrm flipV="1">
            <a:off x="10280852" y="1271987"/>
            <a:ext cx="336252" cy="276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9B4E76CD-97DE-5B40-83C4-AE821071EB9F}"/>
              </a:ext>
            </a:extLst>
          </p:cNvPr>
          <p:cNvCxnSpPr>
            <a:cxnSpLocks/>
          </p:cNvCxnSpPr>
          <p:nvPr/>
        </p:nvCxnSpPr>
        <p:spPr>
          <a:xfrm flipH="1">
            <a:off x="9549434" y="1257304"/>
            <a:ext cx="421536" cy="30606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B545482-444B-2A49-B755-C10E33A7120B}"/>
              </a:ext>
            </a:extLst>
          </p:cNvPr>
          <p:cNvCxnSpPr>
            <a:cxnSpLocks/>
          </p:cNvCxnSpPr>
          <p:nvPr/>
        </p:nvCxnSpPr>
        <p:spPr>
          <a:xfrm flipV="1">
            <a:off x="9713204" y="1257304"/>
            <a:ext cx="0" cy="350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32E9C175-216E-2944-8DEC-067D83AC20DD}"/>
              </a:ext>
            </a:extLst>
          </p:cNvPr>
          <p:cNvCxnSpPr>
            <a:cxnSpLocks/>
          </p:cNvCxnSpPr>
          <p:nvPr/>
        </p:nvCxnSpPr>
        <p:spPr>
          <a:xfrm flipH="1" flipV="1">
            <a:off x="8764022" y="2037913"/>
            <a:ext cx="4907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7FE123C-842F-EB49-86C7-9C87C8F9CBF8}"/>
              </a:ext>
            </a:extLst>
          </p:cNvPr>
          <p:cNvCxnSpPr>
            <a:cxnSpLocks/>
          </p:cNvCxnSpPr>
          <p:nvPr/>
        </p:nvCxnSpPr>
        <p:spPr>
          <a:xfrm flipV="1">
            <a:off x="10219269" y="2035306"/>
            <a:ext cx="4872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93BD0276-9A37-F84A-BA69-D506B26D461F}"/>
              </a:ext>
            </a:extLst>
          </p:cNvPr>
          <p:cNvCxnSpPr>
            <a:cxnSpLocks/>
          </p:cNvCxnSpPr>
          <p:nvPr/>
        </p:nvCxnSpPr>
        <p:spPr>
          <a:xfrm>
            <a:off x="9726093" y="2414202"/>
            <a:ext cx="6641" cy="369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57D4E3B8-1A54-AD41-9817-A8216403DC8A}"/>
              </a:ext>
            </a:extLst>
          </p:cNvPr>
          <p:cNvCxnSpPr>
            <a:cxnSpLocks/>
          </p:cNvCxnSpPr>
          <p:nvPr/>
        </p:nvCxnSpPr>
        <p:spPr>
          <a:xfrm flipH="1">
            <a:off x="8871976" y="2380672"/>
            <a:ext cx="341644" cy="371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2D2BA063-27C9-E34F-8C17-40E230C9B0AF}"/>
              </a:ext>
            </a:extLst>
          </p:cNvPr>
          <p:cNvCxnSpPr>
            <a:cxnSpLocks/>
          </p:cNvCxnSpPr>
          <p:nvPr/>
        </p:nvCxnSpPr>
        <p:spPr>
          <a:xfrm>
            <a:off x="10295948" y="2459221"/>
            <a:ext cx="410576" cy="292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3FE6941D-A967-1F42-821D-8C9C8CAB1CC2}"/>
              </a:ext>
            </a:extLst>
          </p:cNvPr>
          <p:cNvSpPr/>
          <p:nvPr/>
        </p:nvSpPr>
        <p:spPr>
          <a:xfrm rot="19259990">
            <a:off x="7984894" y="1741556"/>
            <a:ext cx="3456619" cy="630084"/>
          </a:xfrm>
          <a:prstGeom prst="rect">
            <a:avLst/>
          </a:prstGeom>
          <a:noFill/>
          <a:ln w="25400">
            <a:solidFill>
              <a:srgbClr val="FF94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ADCA30B-EEEB-1B4A-8793-370FED19CC91}"/>
              </a:ext>
            </a:extLst>
          </p:cNvPr>
          <p:cNvSpPr/>
          <p:nvPr/>
        </p:nvSpPr>
        <p:spPr>
          <a:xfrm rot="13344450">
            <a:off x="8037714" y="1720265"/>
            <a:ext cx="3456619" cy="630084"/>
          </a:xfrm>
          <a:prstGeom prst="rect">
            <a:avLst/>
          </a:prstGeom>
          <a:noFill/>
          <a:ln w="25400">
            <a:solidFill>
              <a:srgbClr val="009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A1B3C90D-A8C7-BA4C-B256-4B39A9718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823232"/>
              </p:ext>
            </p:extLst>
          </p:nvPr>
        </p:nvGraphicFramePr>
        <p:xfrm>
          <a:off x="8523510" y="3999762"/>
          <a:ext cx="2182812" cy="17515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604">
                  <a:extLst>
                    <a:ext uri="{9D8B030D-6E8A-4147-A177-3AD203B41FA5}">
                      <a16:colId xmlns:a16="http://schemas.microsoft.com/office/drawing/2014/main" val="1681849009"/>
                    </a:ext>
                  </a:extLst>
                </a:gridCol>
                <a:gridCol w="727604">
                  <a:extLst>
                    <a:ext uri="{9D8B030D-6E8A-4147-A177-3AD203B41FA5}">
                      <a16:colId xmlns:a16="http://schemas.microsoft.com/office/drawing/2014/main" val="732410812"/>
                    </a:ext>
                  </a:extLst>
                </a:gridCol>
                <a:gridCol w="727604">
                  <a:extLst>
                    <a:ext uri="{9D8B030D-6E8A-4147-A177-3AD203B41FA5}">
                      <a16:colId xmlns:a16="http://schemas.microsoft.com/office/drawing/2014/main" val="3582525162"/>
                    </a:ext>
                  </a:extLst>
                </a:gridCol>
              </a:tblGrid>
              <a:tr h="58386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6636030"/>
                  </a:ext>
                </a:extLst>
              </a:tr>
              <a:tr h="58386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966555"/>
                  </a:ext>
                </a:extLst>
              </a:tr>
              <a:tr h="58386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177996"/>
                  </a:ext>
                </a:extLst>
              </a:tr>
            </a:tbl>
          </a:graphicData>
        </a:graphic>
      </p:graphicFrame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154AE8DD-063B-184D-AEE4-39ECE8E77F3A}"/>
              </a:ext>
            </a:extLst>
          </p:cNvPr>
          <p:cNvCxnSpPr/>
          <p:nvPr/>
        </p:nvCxnSpPr>
        <p:spPr>
          <a:xfrm>
            <a:off x="9429178" y="4715243"/>
            <a:ext cx="371475" cy="320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6FC95D0A-E948-3148-8F35-06DD21C8EB7E}"/>
              </a:ext>
            </a:extLst>
          </p:cNvPr>
          <p:cNvCxnSpPr>
            <a:cxnSpLocks/>
          </p:cNvCxnSpPr>
          <p:nvPr/>
        </p:nvCxnSpPr>
        <p:spPr>
          <a:xfrm flipH="1" flipV="1">
            <a:off x="8751720" y="4132292"/>
            <a:ext cx="409277" cy="382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B12859A2-9F43-4C44-9105-1D4A1F6280E4}"/>
              </a:ext>
            </a:extLst>
          </p:cNvPr>
          <p:cNvSpPr/>
          <p:nvPr/>
        </p:nvSpPr>
        <p:spPr>
          <a:xfrm>
            <a:off x="9232715" y="4587074"/>
            <a:ext cx="746245" cy="553403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3525CD6D-1A71-2341-B4EF-F8729A3A6ACB}"/>
              </a:ext>
            </a:extLst>
          </p:cNvPr>
          <p:cNvCxnSpPr/>
          <p:nvPr/>
        </p:nvCxnSpPr>
        <p:spPr>
          <a:xfrm flipV="1">
            <a:off x="10160596" y="4146975"/>
            <a:ext cx="336252" cy="276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1E0214F6-A160-E048-B881-70C2338FE344}"/>
              </a:ext>
            </a:extLst>
          </p:cNvPr>
          <p:cNvCxnSpPr>
            <a:cxnSpLocks/>
          </p:cNvCxnSpPr>
          <p:nvPr/>
        </p:nvCxnSpPr>
        <p:spPr>
          <a:xfrm flipH="1">
            <a:off x="9429178" y="4132292"/>
            <a:ext cx="421536" cy="30606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60356259-5F64-EB4B-9EB7-DA832A67DA6F}"/>
              </a:ext>
            </a:extLst>
          </p:cNvPr>
          <p:cNvCxnSpPr>
            <a:cxnSpLocks/>
          </p:cNvCxnSpPr>
          <p:nvPr/>
        </p:nvCxnSpPr>
        <p:spPr>
          <a:xfrm flipV="1">
            <a:off x="9592948" y="4132292"/>
            <a:ext cx="0" cy="350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D851BBC1-E79E-8B42-B55B-4E655947827B}"/>
              </a:ext>
            </a:extLst>
          </p:cNvPr>
          <p:cNvCxnSpPr>
            <a:cxnSpLocks/>
          </p:cNvCxnSpPr>
          <p:nvPr/>
        </p:nvCxnSpPr>
        <p:spPr>
          <a:xfrm flipH="1" flipV="1">
            <a:off x="8643766" y="4912901"/>
            <a:ext cx="4907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A5C60BB1-BD15-9144-BB3B-3C0185F9736B}"/>
              </a:ext>
            </a:extLst>
          </p:cNvPr>
          <p:cNvCxnSpPr>
            <a:cxnSpLocks/>
          </p:cNvCxnSpPr>
          <p:nvPr/>
        </p:nvCxnSpPr>
        <p:spPr>
          <a:xfrm flipV="1">
            <a:off x="10099013" y="4910294"/>
            <a:ext cx="4872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DD27A2EF-CC65-C444-AA9A-7DFD86E123B3}"/>
              </a:ext>
            </a:extLst>
          </p:cNvPr>
          <p:cNvCxnSpPr>
            <a:cxnSpLocks/>
          </p:cNvCxnSpPr>
          <p:nvPr/>
        </p:nvCxnSpPr>
        <p:spPr>
          <a:xfrm>
            <a:off x="9605837" y="5289190"/>
            <a:ext cx="6641" cy="369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712329EA-9D8B-194B-AF08-59481FED2E59}"/>
              </a:ext>
            </a:extLst>
          </p:cNvPr>
          <p:cNvCxnSpPr>
            <a:cxnSpLocks/>
          </p:cNvCxnSpPr>
          <p:nvPr/>
        </p:nvCxnSpPr>
        <p:spPr>
          <a:xfrm flipH="1">
            <a:off x="8751720" y="5255660"/>
            <a:ext cx="341644" cy="371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FA14BD72-05F3-A84F-869D-75D34FFE8F0F}"/>
              </a:ext>
            </a:extLst>
          </p:cNvPr>
          <p:cNvCxnSpPr>
            <a:cxnSpLocks/>
          </p:cNvCxnSpPr>
          <p:nvPr/>
        </p:nvCxnSpPr>
        <p:spPr>
          <a:xfrm>
            <a:off x="10175692" y="5334209"/>
            <a:ext cx="410576" cy="292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75F394A0-4DA3-3A4A-AD94-E7EC23C111C1}"/>
              </a:ext>
            </a:extLst>
          </p:cNvPr>
          <p:cNvSpPr/>
          <p:nvPr/>
        </p:nvSpPr>
        <p:spPr>
          <a:xfrm>
            <a:off x="7917458" y="4595253"/>
            <a:ext cx="3456619" cy="630084"/>
          </a:xfrm>
          <a:prstGeom prst="rect">
            <a:avLst/>
          </a:prstGeom>
          <a:noFill/>
          <a:ln w="25400">
            <a:solidFill>
              <a:srgbClr val="049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3D7040E-1426-B34C-9800-9516B2255473}"/>
              </a:ext>
            </a:extLst>
          </p:cNvPr>
          <p:cNvSpPr/>
          <p:nvPr/>
        </p:nvSpPr>
        <p:spPr>
          <a:xfrm rot="16200000">
            <a:off x="8458534" y="4289506"/>
            <a:ext cx="2281572" cy="1019844"/>
          </a:xfrm>
          <a:prstGeom prst="rect">
            <a:avLst/>
          </a:prstGeom>
          <a:noFill/>
          <a:ln w="25400">
            <a:solidFill>
              <a:srgbClr val="A8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708908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68F-D28A-7340-903E-F987880EABA0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Definition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application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444F27-66AB-E843-8C3D-BE3CC554C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78" y="2324213"/>
            <a:ext cx="3594100" cy="2514600"/>
          </a:xfrm>
          <a:prstGeom prst="rect">
            <a:avLst/>
          </a:prstGeom>
        </p:spPr>
      </p:pic>
      <p:sp>
        <p:nvSpPr>
          <p:cNvPr id="2" name="右箭头 1">
            <a:extLst>
              <a:ext uri="{FF2B5EF4-FFF2-40B4-BE49-F238E27FC236}">
                <a16:creationId xmlns:a16="http://schemas.microsoft.com/office/drawing/2014/main" id="{DD5A6152-A886-0A4F-8DE2-F406E4058C1E}"/>
              </a:ext>
            </a:extLst>
          </p:cNvPr>
          <p:cNvSpPr/>
          <p:nvPr/>
        </p:nvSpPr>
        <p:spPr>
          <a:xfrm>
            <a:off x="4193628" y="3153103"/>
            <a:ext cx="851338" cy="428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0E990B93-1769-8A41-8870-10E201D68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66" y="2324213"/>
            <a:ext cx="3479800" cy="2476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98EC79A-8FDD-8642-B940-8452D4F6C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6912" y="2387713"/>
            <a:ext cx="3289300" cy="2387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211828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68F-D28A-7340-903E-F987880EABA0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Network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Architecture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3EA3E9-0117-8C49-BB31-DA80245F6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91" y="2097252"/>
            <a:ext cx="10962817" cy="34679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EE6063D-02E3-A94B-8902-3135C6C5209C}"/>
              </a:ext>
            </a:extLst>
          </p:cNvPr>
          <p:cNvSpPr/>
          <p:nvPr/>
        </p:nvSpPr>
        <p:spPr>
          <a:xfrm>
            <a:off x="6697138" y="2097252"/>
            <a:ext cx="5142765" cy="3635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6D99CE-7A36-E942-AB60-5B1AB13F9EF0}"/>
              </a:ext>
            </a:extLst>
          </p:cNvPr>
          <p:cNvSpPr txBox="1"/>
          <p:nvPr/>
        </p:nvSpPr>
        <p:spPr>
          <a:xfrm>
            <a:off x="922890" y="5565228"/>
            <a:ext cx="5511753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Modeling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as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classification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task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905979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68F-D28A-7340-903E-F987880EABA0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Application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3EA3E9-0117-8C49-BB31-DA80245F6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91" y="2097252"/>
            <a:ext cx="10962817" cy="34679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466814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Result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195BC4-40C6-7F4F-9F94-0565DBCE1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26" y="2118967"/>
            <a:ext cx="9093200" cy="40513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063D99B-87B3-994B-B292-19B6C5625C8F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>
                <a:latin typeface="Times New Roman" panose="02020603050405020304" charset="0"/>
                <a:cs typeface="Times New Roman" panose="02020603050405020304" charset="0"/>
              </a:rPr>
              <a:t>Quantitive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evaluation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occlusion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reasoning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764972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Result 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7C3150-3198-7343-AABA-104E8D0ECA44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>
                <a:latin typeface="Times New Roman" panose="02020603050405020304" charset="0"/>
                <a:cs typeface="Times New Roman" panose="02020603050405020304" charset="0"/>
              </a:rPr>
              <a:t>Qualititive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visualization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occlusion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boundary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195D38-49AB-654A-94B9-158BC907D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78" y="2060989"/>
            <a:ext cx="10033000" cy="4127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804784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Result 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7C3150-3198-7343-AABA-104E8D0ECA44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>
                <a:latin typeface="Times New Roman" panose="02020603050405020304" charset="0"/>
                <a:cs typeface="Times New Roman" panose="02020603050405020304" charset="0"/>
              </a:rPr>
              <a:t>Qualititive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visualization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occlusion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reasoning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798167-1178-B84A-921B-56C8BE26F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88" y="2048225"/>
            <a:ext cx="6315247" cy="45511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10C496-2B2D-3647-8C98-E27F0125F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054" y="2450337"/>
            <a:ext cx="4686300" cy="304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2E6C75-2692-4949-B144-C540847B4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054" y="2829446"/>
            <a:ext cx="5003800" cy="304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59FB015-D402-3141-A833-EF208C81DF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6298" y="3154124"/>
            <a:ext cx="2984500" cy="330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4E9AA9-BD34-ED47-8555-4DC5E851CE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176" y="3464233"/>
            <a:ext cx="3124200" cy="279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563339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Result 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7C3150-3198-7343-AABA-104E8D0ECA44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>
                <a:latin typeface="Times New Roman" panose="02020603050405020304" charset="0"/>
                <a:cs typeface="Times New Roman" panose="02020603050405020304" charset="0"/>
              </a:rPr>
              <a:t>Qualititive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visualization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depth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estimation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refinement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1FBA7F-585D-ED43-A04E-C92F2CBA0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1996661"/>
            <a:ext cx="10185400" cy="42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281548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79F5194-016C-3B41-BD19-B6F205E54C09}"/>
              </a:ext>
            </a:extLst>
          </p:cNvPr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﻿Main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A59271-D9AB-0B48-86CB-3AB679B45A65}"/>
              </a:ext>
            </a:extLst>
          </p:cNvPr>
          <p:cNvSpPr/>
          <p:nvPr/>
        </p:nvSpPr>
        <p:spPr>
          <a:xfrm>
            <a:off x="351084" y="1415207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﻿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3785A2-34F0-1C45-AF81-382E15266D50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(1)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survey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occlusion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boundary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D9BB4B-968D-7C46-99FC-167EF157B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934" y="1876872"/>
            <a:ext cx="7065688" cy="47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42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79F5194-016C-3B41-BD19-B6F205E54C09}"/>
              </a:ext>
            </a:extLst>
          </p:cNvPr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﻿Main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A59271-D9AB-0B48-86CB-3AB679B45A65}"/>
              </a:ext>
            </a:extLst>
          </p:cNvPr>
          <p:cNvSpPr/>
          <p:nvPr/>
        </p:nvSpPr>
        <p:spPr>
          <a:xfrm>
            <a:off x="351084" y="1415207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﻿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3785A2-34F0-1C45-AF81-382E15266D50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(1)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New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definition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pixel-pair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occlusion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relationship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2D9BD1-4400-1F47-B328-737AF0DDDCCD}"/>
              </a:ext>
            </a:extLst>
          </p:cNvPr>
          <p:cNvSpPr txBox="1"/>
          <p:nvPr/>
        </p:nvSpPr>
        <p:spPr>
          <a:xfrm>
            <a:off x="351083" y="1895148"/>
            <a:ext cx="11656185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It’s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 err="1">
                <a:latin typeface="Times New Roman" panose="02020603050405020304" charset="0"/>
                <a:cs typeface="Times New Roman" panose="02020603050405020304" charset="0"/>
              </a:rPr>
              <a:t>unnessesary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use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continuous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angle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value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(-π,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+π)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define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occlusion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7DDB64-DFFC-A249-A2AC-675A7DE261C7}"/>
              </a:ext>
            </a:extLst>
          </p:cNvPr>
          <p:cNvSpPr txBox="1"/>
          <p:nvPr/>
        </p:nvSpPr>
        <p:spPr>
          <a:xfrm>
            <a:off x="351083" y="4169823"/>
            <a:ext cx="11656185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For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 err="1">
                <a:latin typeface="Times New Roman" panose="02020603050405020304" charset="0"/>
                <a:cs typeface="Times New Roman" panose="02020603050405020304" charset="0"/>
              </a:rPr>
              <a:t>d﻿iscretized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pixels,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chances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is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limited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DE32BA-FE7B-EF41-B89D-A8974EED5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879" y="2657187"/>
            <a:ext cx="2017471" cy="15862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45ADFE8-0EF9-C14F-95E9-17F6C3C64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701" y="4839365"/>
            <a:ext cx="2826200" cy="188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90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10978" y="89644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Occlusion Reasoning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4B9FA5-A745-2A47-B7C8-C052F81540DF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Definition: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Reasoning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occlusion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relationship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in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scene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image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4FDE50-48BF-1045-82FF-DA2322DB4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44" y="2193084"/>
            <a:ext cx="10826578" cy="27338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FB2187F-6062-0245-BA4B-26C289CB0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731" y="5011484"/>
            <a:ext cx="2017471" cy="15862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803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Formulation 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F8CC8F7-ED6A-094A-A71F-B963E20A872B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800" dirty="0">
                <a:latin typeface="Times New Roman" panose="02020603050405020304" charset="0"/>
                <a:cs typeface="Times New Roman" panose="02020603050405020304" charset="0"/>
              </a:rPr>
              <a:t>Approximating occlusion at order 0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A44452-5608-D949-8FE2-B6DC907F77FF}"/>
              </a:ext>
            </a:extLst>
          </p:cNvPr>
          <p:cNvSpPr/>
          <p:nvPr/>
        </p:nvSpPr>
        <p:spPr>
          <a:xfrm>
            <a:off x="5393409" y="2105476"/>
            <a:ext cx="4788977" cy="4650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4A06854-1767-9B44-A80A-37A82AFA2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07" y="2580468"/>
            <a:ext cx="7265992" cy="41418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567696F-93C3-2F47-A262-0E664C2F0C5F}"/>
              </a:ext>
            </a:extLst>
          </p:cNvPr>
          <p:cNvSpPr/>
          <p:nvPr/>
        </p:nvSpPr>
        <p:spPr>
          <a:xfrm>
            <a:off x="1042260" y="4430909"/>
            <a:ext cx="9784318" cy="2287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EED1B29-7D28-1446-8A98-C492016B9122}"/>
              </a:ext>
            </a:extLst>
          </p:cNvPr>
          <p:cNvSpPr/>
          <p:nvPr/>
        </p:nvSpPr>
        <p:spPr>
          <a:xfrm>
            <a:off x="5641383" y="2546412"/>
            <a:ext cx="4541004" cy="2287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357EE3C-DDD0-4B4A-A95A-5A842D151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696" y="1816258"/>
            <a:ext cx="3734019" cy="6340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379974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Formulation 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F8CC8F7-ED6A-094A-A71F-B963E20A872B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800" dirty="0">
                <a:latin typeface="Times New Roman" panose="02020603050405020304" charset="0"/>
                <a:cs typeface="Times New Roman" panose="02020603050405020304" charset="0"/>
              </a:rPr>
              <a:t>Approximating occlusion at order 0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C4CE17-567E-A44B-8AC1-46C47FE6A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696" y="1816258"/>
            <a:ext cx="3734019" cy="6340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F0DF03F-8459-0947-A158-DEA236639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407" y="2580468"/>
            <a:ext cx="7265992" cy="41418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EEF9C23-8705-9243-8779-DF7D14C73326}"/>
              </a:ext>
            </a:extLst>
          </p:cNvPr>
          <p:cNvSpPr/>
          <p:nvPr/>
        </p:nvSpPr>
        <p:spPr>
          <a:xfrm>
            <a:off x="1540710" y="4417016"/>
            <a:ext cx="9784318" cy="23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835962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Formulation 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E43F6B-09B7-B04D-A9F8-D45C67F27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07" y="2580468"/>
            <a:ext cx="7265992" cy="41418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F8CC8F7-ED6A-094A-A71F-B963E20A872B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800" dirty="0">
                <a:latin typeface="Times New Roman" panose="02020603050405020304" charset="0"/>
                <a:cs typeface="Times New Roman" panose="02020603050405020304" charset="0"/>
              </a:rPr>
              <a:t>Approximating occlusion at order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1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258B1B-F32D-1A42-9D7E-65093A2ABCA9}"/>
              </a:ext>
            </a:extLst>
          </p:cNvPr>
          <p:cNvSpPr/>
          <p:nvPr/>
        </p:nvSpPr>
        <p:spPr>
          <a:xfrm>
            <a:off x="5672380" y="4633992"/>
            <a:ext cx="4685375" cy="2224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7C8870-23D6-5643-9C97-093CF059F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44" y="1794316"/>
            <a:ext cx="9004300" cy="546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588649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Formulation 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E43F6B-09B7-B04D-A9F8-D45C67F27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07" y="2580468"/>
            <a:ext cx="7265992" cy="41418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F8CC8F7-ED6A-094A-A71F-B963E20A872B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800" dirty="0">
                <a:latin typeface="Times New Roman" panose="02020603050405020304" charset="0"/>
                <a:cs typeface="Times New Roman" panose="02020603050405020304" charset="0"/>
              </a:rPr>
              <a:t>Approximating occlusion at order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1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7C8870-23D6-5643-9C97-093CF059F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44" y="1794316"/>
            <a:ext cx="9004300" cy="546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057439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68F-D28A-7340-903E-F987880EABA0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Discretized occlusion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EB9003-BA31-6048-8E69-F79085EB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65" y="2032969"/>
            <a:ext cx="3454400" cy="2451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14262FD-EA56-7C47-B516-66B80352E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478" y="2032969"/>
            <a:ext cx="3530600" cy="248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241199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68F-D28A-7340-903E-F987880EABA0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Discretized occlusion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EB9003-BA31-6048-8E69-F79085EB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65" y="2032969"/>
            <a:ext cx="3454400" cy="2451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14262FD-EA56-7C47-B516-66B80352E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478" y="2032969"/>
            <a:ext cx="3530600" cy="24892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049D8BD-EDAE-DC48-BDF5-E4EC34AB1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891" y="2077419"/>
            <a:ext cx="3302000" cy="2400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073254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68F-D28A-7340-903E-F987880EABA0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Discretized occlusion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EB9003-BA31-6048-8E69-F79085EB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65" y="2032969"/>
            <a:ext cx="3454400" cy="2451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14262FD-EA56-7C47-B516-66B80352E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478" y="2032969"/>
            <a:ext cx="3530600" cy="24892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049D8BD-EDAE-DC48-BDF5-E4EC34AB1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1391" y="990960"/>
            <a:ext cx="3302000" cy="2400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830A9C-335A-6C4F-87AB-863F79FA5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1391" y="3525074"/>
            <a:ext cx="3479800" cy="2476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5014359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  <p:tag name="KSO_WM_UNIT_TYPE" val="a"/>
  <p:tag name="KSO_WM_UNIT_INDEX" val="1"/>
  <p:tag name="KSO_WM_UNIT_ID" val="custom20184553_1*a*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空白演示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heme/theme1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</Words>
  <Application>Microsoft Macintosh PowerPoint</Application>
  <PresentationFormat>宽屏</PresentationFormat>
  <Paragraphs>47</Paragraphs>
  <Slides>19</Slides>
  <Notes>3</Notes>
  <HiddenSlides>4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黑体</vt:lpstr>
      <vt:lpstr>Arial</vt:lpstr>
      <vt:lpstr>Calibri</vt:lpstr>
      <vt:lpstr>Times New Roman</vt:lpstr>
      <vt:lpstr>Office 主题</vt:lpstr>
      <vt:lpstr>﻿﻿ ﻿Pixel-Pair Occlusion Relationship Map (P2ORM): Formulation, Inference &amp; Application</vt:lpstr>
      <vt:lpstr>Occlusion Reasoning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73</cp:revision>
  <dcterms:created xsi:type="dcterms:W3CDTF">2018-03-01T02:03:00Z</dcterms:created>
  <dcterms:modified xsi:type="dcterms:W3CDTF">2020-10-03T08:37:16Z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